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2" r:id="rId10"/>
    <p:sldId id="264" r:id="rId11"/>
    <p:sldId id="266" r:id="rId12"/>
    <p:sldId id="265" r:id="rId13"/>
    <p:sldId id="267" r:id="rId14"/>
    <p:sldId id="269" r:id="rId15"/>
    <p:sldId id="268" r:id="rId16"/>
    <p:sldId id="270" r:id="rId17"/>
    <p:sldId id="271" r:id="rId18"/>
    <p:sldId id="273" r:id="rId19"/>
    <p:sldId id="274" r:id="rId20"/>
    <p:sldId id="276" r:id="rId21"/>
    <p:sldId id="275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18" autoAdjust="0"/>
  </p:normalViewPr>
  <p:slideViewPr>
    <p:cSldViewPr>
      <p:cViewPr varScale="1">
        <p:scale>
          <a:sx n="80" d="100"/>
          <a:sy n="80" d="100"/>
        </p:scale>
        <p:origin x="1522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1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A6072CD-7E3D-4422-B60F-F2F7D77F33F4}" type="datetimeFigureOut">
              <a:rPr lang="en-US" smtClean="0"/>
              <a:pPr/>
              <a:t>9/11/2018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20FC7D2-F3AF-45BA-811E-7411F8DC1F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8996-90D7-49C0-8773-90885508197A}" type="datetimeFigureOut">
              <a:rPr lang="en-US" smtClean="0"/>
              <a:pPr/>
              <a:t>9/11/2018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2F32-9A76-49EF-B634-3C7AC29B0D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8996-90D7-49C0-8773-90885508197A}" type="datetimeFigureOut">
              <a:rPr lang="en-US" smtClean="0"/>
              <a:pPr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2F32-9A76-49EF-B634-3C7AC29B0D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8996-90D7-49C0-8773-90885508197A}" type="datetimeFigureOut">
              <a:rPr lang="en-US" smtClean="0"/>
              <a:pPr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2F32-9A76-49EF-B634-3C7AC29B0D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8996-90D7-49C0-8773-90885508197A}" type="datetimeFigureOut">
              <a:rPr lang="en-US" smtClean="0"/>
              <a:pPr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2F32-9A76-49EF-B634-3C7AC29B0D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8996-90D7-49C0-8773-90885508197A}" type="datetimeFigureOut">
              <a:rPr lang="en-US" smtClean="0"/>
              <a:pPr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2F32-9A76-49EF-B634-3C7AC29B0D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8996-90D7-49C0-8773-90885508197A}" type="datetimeFigureOut">
              <a:rPr lang="en-US" smtClean="0"/>
              <a:pPr/>
              <a:t>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2F32-9A76-49EF-B634-3C7AC29B0D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8996-90D7-49C0-8773-90885508197A}" type="datetimeFigureOut">
              <a:rPr lang="en-US" smtClean="0"/>
              <a:pPr/>
              <a:t>9/11/2018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2F32-9A76-49EF-B634-3C7AC29B0D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8996-90D7-49C0-8773-90885508197A}" type="datetimeFigureOut">
              <a:rPr lang="en-US" smtClean="0"/>
              <a:pPr/>
              <a:t>9/11/2018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2F32-9A76-49EF-B634-3C7AC29B0D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8996-90D7-49C0-8773-90885508197A}" type="datetimeFigureOut">
              <a:rPr lang="en-US" smtClean="0"/>
              <a:pPr/>
              <a:t>9/11/2018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2F32-9A76-49EF-B634-3C7AC29B0D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8996-90D7-49C0-8773-90885508197A}" type="datetimeFigureOut">
              <a:rPr lang="en-US" smtClean="0"/>
              <a:pPr/>
              <a:t>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2F32-9A76-49EF-B634-3C7AC29B0D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8996-90D7-49C0-8773-90885508197A}" type="datetimeFigureOut">
              <a:rPr lang="en-US" smtClean="0"/>
              <a:pPr/>
              <a:t>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2F32-9A76-49EF-B634-3C7AC29B0D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DDD8996-90D7-49C0-8773-90885508197A}" type="datetimeFigureOut">
              <a:rPr lang="en-US" smtClean="0"/>
              <a:pPr/>
              <a:t>9/11/2018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60C2F32-9A76-49EF-B634-3C7AC29B0D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2362200"/>
            <a:ext cx="7406640" cy="2819400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r>
              <a:rPr lang="en-US" sz="4900" dirty="0"/>
              <a:t>Sepsis</a:t>
            </a:r>
            <a:br>
              <a:rPr lang="en-US" sz="4900" dirty="0"/>
            </a:br>
            <a:r>
              <a:rPr lang="en-US" sz="4900" dirty="0"/>
              <a:t>Severe Sepsis and </a:t>
            </a:r>
            <a:br>
              <a:rPr lang="en-US" sz="4900" dirty="0"/>
            </a:br>
            <a:r>
              <a:rPr lang="en-US" sz="4900" dirty="0"/>
              <a:t>Septic Shock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2438400"/>
            <a:ext cx="7406640" cy="17526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cid:image001.jpg@01D0298F.5FACB2C0"/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90800" y="457200"/>
            <a:ext cx="443832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Points to Remember: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362200"/>
            <a:ext cx="7498080" cy="2514600"/>
          </a:xfrm>
        </p:spPr>
        <p:txBody>
          <a:bodyPr>
            <a:normAutofit/>
          </a:bodyPr>
          <a:lstStyle/>
          <a:p>
            <a:r>
              <a:rPr lang="en-US" sz="2800" dirty="0"/>
              <a:t>This core measure is </a:t>
            </a:r>
            <a:r>
              <a:rPr lang="en-US" sz="2800" b="1" dirty="0"/>
              <a:t>all or nothing</a:t>
            </a:r>
            <a:r>
              <a:rPr lang="en-US" sz="2800" dirty="0"/>
              <a:t>, meaning we either provided the best possible care or we did not.  No partial credit for doing some of the treatments outlined.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Time: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Presentation time is the time the last criteria was met for severe sepsis </a:t>
            </a:r>
            <a:r>
              <a:rPr lang="en-US" sz="2800" b="1" dirty="0"/>
              <a:t>or</a:t>
            </a:r>
            <a:r>
              <a:rPr lang="en-US" sz="2800" dirty="0"/>
              <a:t> physician documentation of severe sepsis. </a:t>
            </a:r>
          </a:p>
          <a:p>
            <a:r>
              <a:rPr lang="en-US" sz="2800" dirty="0"/>
              <a:t>This will start the clock for our interventions!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27" name="Picture 3" descr="C:\Documents and Settings\jdavis\Local Settings\Temporary Internet Files\Content.IE5\9UP1VG4A\render_of_a_clock_by_poultrychamp-d60y5eo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3505200"/>
            <a:ext cx="4107452" cy="38766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Presentation Time Example #1: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524000"/>
            <a:ext cx="749808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All of the criteria for severe sepsis must be met within 6 hours of each other.  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0800 Lactate = 2.3 (organ dysfunction)</a:t>
            </a:r>
          </a:p>
          <a:p>
            <a:pPr>
              <a:buNone/>
            </a:pPr>
            <a:r>
              <a:rPr lang="en-US" sz="2400" dirty="0"/>
              <a:t>So we look back at the previous 6 hours.</a:t>
            </a:r>
          </a:p>
          <a:p>
            <a:pPr>
              <a:buNone/>
            </a:pPr>
            <a:r>
              <a:rPr lang="en-US" sz="2400" dirty="0"/>
              <a:t>0630 vitals </a:t>
            </a:r>
            <a:r>
              <a:rPr lang="en-US" sz="2400" dirty="0" err="1"/>
              <a:t>Resp</a:t>
            </a:r>
            <a:r>
              <a:rPr lang="en-US" sz="2400" dirty="0"/>
              <a:t> rate 24 and HR 120 (2 SIRS criteria)</a:t>
            </a:r>
          </a:p>
          <a:p>
            <a:pPr>
              <a:buNone/>
            </a:pPr>
            <a:r>
              <a:rPr lang="en-US" sz="2400" dirty="0"/>
              <a:t>0700 physician documentation of “possible UTI” (infection criteria)</a:t>
            </a:r>
          </a:p>
          <a:p>
            <a:r>
              <a:rPr lang="en-US" sz="2400" dirty="0"/>
              <a:t>All 3 criteria were met within 6 hours of each other    Severe Sepsis Present</a:t>
            </a:r>
          </a:p>
          <a:p>
            <a:r>
              <a:rPr lang="en-US" sz="2400" dirty="0"/>
              <a:t>Since the lactate reported time at 0800 was the last of the three criteria, Severe Sepsis Presentation time = 0800 </a:t>
            </a:r>
          </a:p>
          <a:p>
            <a:endParaRPr lang="en-US" sz="2400" dirty="0"/>
          </a:p>
          <a:p>
            <a:endParaRPr lang="en-US" sz="2400" dirty="0"/>
          </a:p>
        </p:txBody>
      </p:sp>
      <p:pic>
        <p:nvPicPr>
          <p:cNvPr id="2050" name="Picture 2" descr="C:\Documents and Settings\jdavis\Local Settings\Temporary Internet Files\Content.IE5\IYS2G4U2\600px-Blue_check_PD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4953000"/>
            <a:ext cx="417886" cy="328040"/>
          </a:xfrm>
          <a:prstGeom prst="rect">
            <a:avLst/>
          </a:prstGeom>
          <a:noFill/>
        </p:spPr>
      </p:pic>
      <p:pic>
        <p:nvPicPr>
          <p:cNvPr id="5" name="Picture 2" descr="C:\Documents and Settings\jdavis\Local Settings\Temporary Internet Files\Content.IE5\IYS2G4U2\600px-Blue_check_PD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4953000"/>
            <a:ext cx="417886" cy="3280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Presentation Time Example #2: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524000"/>
            <a:ext cx="7498080" cy="51054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/>
              <a:t>1200 WBC = 14,500 resulted (1 SIRS criteria)</a:t>
            </a:r>
          </a:p>
          <a:p>
            <a:pPr>
              <a:buNone/>
            </a:pPr>
            <a:r>
              <a:rPr lang="en-US" dirty="0"/>
              <a:t>Review the period 6 hours prior (0600-1200) for the other criteria</a:t>
            </a:r>
          </a:p>
          <a:p>
            <a:pPr>
              <a:buNone/>
            </a:pPr>
            <a:r>
              <a:rPr lang="en-US" dirty="0"/>
              <a:t>0900 physician documentation of pneumonia (infection criteria)</a:t>
            </a:r>
          </a:p>
          <a:p>
            <a:pPr>
              <a:buNone/>
            </a:pPr>
            <a:r>
              <a:rPr lang="en-US" dirty="0"/>
              <a:t>No sign of organ dysfunction in 0600-1200 time frame</a:t>
            </a:r>
          </a:p>
          <a:p>
            <a:pPr>
              <a:buNone/>
            </a:pPr>
            <a:r>
              <a:rPr lang="en-US" dirty="0"/>
              <a:t>Review period 6 hours after earliest criteria met at 0800 (0800-1400)</a:t>
            </a:r>
          </a:p>
          <a:p>
            <a:pPr>
              <a:buNone/>
            </a:pPr>
            <a:r>
              <a:rPr lang="en-US" dirty="0"/>
              <a:t>1300 the patient’s BP is 88/50 (organ dysfunction)</a:t>
            </a:r>
          </a:p>
          <a:p>
            <a:r>
              <a:rPr lang="en-US" dirty="0"/>
              <a:t>All 3 criteria were met within 6 hours of each other     Severe Sepsis present        </a:t>
            </a:r>
          </a:p>
          <a:p>
            <a:r>
              <a:rPr lang="en-US" dirty="0"/>
              <a:t>Since the time of the hypotension at 1330 was the last of the 3 criteria, the Presentation Time=1300</a:t>
            </a:r>
          </a:p>
        </p:txBody>
      </p:sp>
      <p:pic>
        <p:nvPicPr>
          <p:cNvPr id="5" name="Picture 2" descr="C:\Documents and Settings\jdavis\Local Settings\Temporary Internet Files\Content.IE5\IYS2G4U2\600px-Blue_check_PD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4876800"/>
            <a:ext cx="417886" cy="328040"/>
          </a:xfrm>
          <a:prstGeom prst="rect">
            <a:avLst/>
          </a:prstGeom>
          <a:noFill/>
        </p:spPr>
      </p:pic>
      <p:pic>
        <p:nvPicPr>
          <p:cNvPr id="6" name="Picture 2" descr="C:\Documents and Settings\jdavis\Local Settings\Temporary Internet Files\Content.IE5\IYS2G4U2\600px-Blue_check_PD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4876800"/>
            <a:ext cx="417886" cy="3280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CMH Severe Sepsis /</a:t>
            </a:r>
            <a:br>
              <a:rPr lang="en-US" dirty="0"/>
            </a:br>
            <a:r>
              <a:rPr lang="en-US" dirty="0"/>
              <a:t>Septic Shock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286000"/>
            <a:ext cx="7498080" cy="3962400"/>
          </a:xfrm>
        </p:spPr>
        <p:txBody>
          <a:bodyPr/>
          <a:lstStyle/>
          <a:p>
            <a:pPr algn="ctr">
              <a:buNone/>
            </a:pPr>
            <a:r>
              <a:rPr lang="en-US" dirty="0"/>
              <a:t>Two Clocks</a:t>
            </a:r>
          </a:p>
          <a:p>
            <a:pPr algn="ctr">
              <a:buNone/>
            </a:pPr>
            <a:endParaRPr lang="en-US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Severe Sepsis: 3 hour and 6 hour Counters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Septic Shock: 3 hour and 6 hour Counters</a:t>
            </a:r>
          </a:p>
        </p:txBody>
      </p:sp>
      <p:pic>
        <p:nvPicPr>
          <p:cNvPr id="4" name="Picture 3" descr="C:\Documents and Settings\jdavis\Local Settings\Temporary Internet Files\Content.IE5\9UP1VG4A\render_of_a_clock_by_poultrychamp-d60y5eo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524000"/>
            <a:ext cx="2050052" cy="1934869"/>
          </a:xfrm>
          <a:prstGeom prst="rect">
            <a:avLst/>
          </a:prstGeom>
          <a:noFill/>
        </p:spPr>
      </p:pic>
      <p:pic>
        <p:nvPicPr>
          <p:cNvPr id="5" name="Picture 4" descr="C:\Documents and Settings\jdavis\Local Settings\Temporary Internet Files\Content.IE5\9UP1VG4A\render_of_a_clock_by_poultrychamp-d60y5eo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1524000"/>
            <a:ext cx="2050052" cy="19348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CMH Severe Sepsis /</a:t>
            </a:r>
            <a:br>
              <a:rPr lang="en-US" dirty="0"/>
            </a:br>
            <a:r>
              <a:rPr lang="en-US" dirty="0"/>
              <a:t>Septic Shock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828800"/>
            <a:ext cx="7498080" cy="5029200"/>
          </a:xfrm>
        </p:spPr>
        <p:txBody>
          <a:bodyPr>
            <a:normAutofit fontScale="92500" lnSpcReduction="10000"/>
          </a:bodyPr>
          <a:lstStyle/>
          <a:p>
            <a:pPr marL="596646" indent="-514350">
              <a:buNone/>
            </a:pPr>
            <a:r>
              <a:rPr lang="en-US" sz="3000" dirty="0"/>
              <a:t>Severe Sepsis 3 hour Counter:</a:t>
            </a:r>
          </a:p>
          <a:p>
            <a:pPr marL="596646" indent="-514350">
              <a:buNone/>
            </a:pPr>
            <a:r>
              <a:rPr lang="en-US" sz="3000" dirty="0"/>
              <a:t>To be completed within 3 hours of time of presentation:</a:t>
            </a:r>
          </a:p>
          <a:p>
            <a:pPr marL="596646" indent="-514350">
              <a:buAutoNum type="arabicPeriod"/>
            </a:pPr>
            <a:r>
              <a:rPr lang="en-US" sz="3000" dirty="0"/>
              <a:t>Measure lactate level</a:t>
            </a:r>
          </a:p>
          <a:p>
            <a:pPr marL="596646" indent="-514350">
              <a:buAutoNum type="arabicPeriod"/>
            </a:pPr>
            <a:r>
              <a:rPr lang="en-US" sz="3000" dirty="0"/>
              <a:t>Draw Blood cultures (before antibiotic administration)</a:t>
            </a:r>
          </a:p>
          <a:p>
            <a:pPr marL="596646" indent="-514350">
              <a:buAutoNum type="arabicPeriod"/>
            </a:pPr>
            <a:r>
              <a:rPr lang="en-US" sz="3000" dirty="0"/>
              <a:t>Administer Broad Spectrum Antibiotics</a:t>
            </a:r>
          </a:p>
          <a:p>
            <a:pPr marL="596646" indent="-514350">
              <a:buAutoNum type="arabicPeriod"/>
            </a:pPr>
            <a:r>
              <a:rPr lang="en-US" sz="3000" dirty="0"/>
              <a:t>Administer NS or Lactated Ringers 30ml/kg for </a:t>
            </a:r>
            <a:r>
              <a:rPr lang="en-US" sz="3000" u="sng" dirty="0"/>
              <a:t>hypotension</a:t>
            </a:r>
            <a:r>
              <a:rPr lang="en-US" sz="3000" dirty="0"/>
              <a:t> </a:t>
            </a:r>
            <a:r>
              <a:rPr lang="en-US" sz="3000" b="1" u="sng" dirty="0"/>
              <a:t>or</a:t>
            </a:r>
            <a:r>
              <a:rPr lang="en-US" sz="3000" dirty="0"/>
              <a:t> </a:t>
            </a:r>
            <a:r>
              <a:rPr lang="en-US" sz="3000" u="sng" dirty="0"/>
              <a:t>lactate</a:t>
            </a:r>
            <a:r>
              <a:rPr lang="en-US" sz="3000" dirty="0"/>
              <a:t> &gt;</a:t>
            </a:r>
            <a:r>
              <a:rPr lang="en-US" sz="3000" u="sng" dirty="0"/>
              <a:t>4mmol/L</a:t>
            </a:r>
          </a:p>
          <a:p>
            <a:pPr marL="596646" indent="-514350">
              <a:buNone/>
            </a:pPr>
            <a:endParaRPr lang="en-US" dirty="0"/>
          </a:p>
          <a:p>
            <a:pPr marL="596646" indent="-514350">
              <a:buNone/>
            </a:pPr>
            <a:endParaRPr lang="en-US" dirty="0"/>
          </a:p>
          <a:p>
            <a:pPr marL="596646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CMH Severe Sepsis /</a:t>
            </a:r>
            <a:br>
              <a:rPr lang="en-US" dirty="0"/>
            </a:br>
            <a:r>
              <a:rPr lang="en-US" dirty="0"/>
              <a:t>Septic Shock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981200"/>
            <a:ext cx="7498080" cy="4267200"/>
          </a:xfrm>
        </p:spPr>
        <p:txBody>
          <a:bodyPr/>
          <a:lstStyle/>
          <a:p>
            <a:pPr>
              <a:buNone/>
            </a:pPr>
            <a:r>
              <a:rPr lang="en-US" sz="2800" dirty="0"/>
              <a:t>Severe Sepsis 6 hour Counter:</a:t>
            </a:r>
          </a:p>
          <a:p>
            <a:pPr>
              <a:buNone/>
            </a:pPr>
            <a:r>
              <a:rPr lang="en-US" sz="2800" dirty="0"/>
              <a:t>To be completed within 6 hours of time of presentation:</a:t>
            </a:r>
          </a:p>
          <a:p>
            <a:pPr marL="596646" indent="-514350">
              <a:buFont typeface="+mj-lt"/>
              <a:buAutoNum type="arabicPeriod"/>
            </a:pPr>
            <a:r>
              <a:rPr lang="en-US" sz="2800" dirty="0"/>
              <a:t>Repeat Lactate level (if initial lactate was &gt;2)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CMH Severe Sepsis /</a:t>
            </a:r>
            <a:br>
              <a:rPr lang="en-US" dirty="0"/>
            </a:br>
            <a:r>
              <a:rPr lang="en-US" dirty="0"/>
              <a:t>Septic Shock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752600"/>
            <a:ext cx="7498080" cy="5105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000" dirty="0"/>
              <a:t>Septic Shock 3 hour Counter:</a:t>
            </a:r>
          </a:p>
          <a:p>
            <a:pPr>
              <a:buNone/>
            </a:pPr>
            <a:r>
              <a:rPr lang="en-US" sz="3000" dirty="0"/>
              <a:t>To be completed within 3 hours of time of presentation:</a:t>
            </a:r>
          </a:p>
          <a:p>
            <a:pPr marL="596646" indent="-514350">
              <a:buAutoNum type="arabicPeriod"/>
            </a:pPr>
            <a:r>
              <a:rPr lang="en-US" sz="3000" dirty="0"/>
              <a:t>Measure lactate level</a:t>
            </a:r>
          </a:p>
          <a:p>
            <a:pPr marL="596646" indent="-514350">
              <a:buAutoNum type="arabicPeriod"/>
            </a:pPr>
            <a:r>
              <a:rPr lang="en-US" sz="3000" dirty="0"/>
              <a:t>Draw Blood cultures (before antibiotic administration)</a:t>
            </a:r>
          </a:p>
          <a:p>
            <a:pPr marL="596646" indent="-514350">
              <a:buAutoNum type="arabicPeriod"/>
            </a:pPr>
            <a:r>
              <a:rPr lang="en-US" sz="3000" dirty="0"/>
              <a:t>Administer Broad Spectrum Antibiotics</a:t>
            </a:r>
          </a:p>
          <a:p>
            <a:pPr marL="596646" indent="-514350">
              <a:buAutoNum type="arabicPeriod"/>
            </a:pPr>
            <a:r>
              <a:rPr lang="en-US" sz="3000" dirty="0"/>
              <a:t>Administer NS or Lactated Ringers 30/ml/kg for hypotension </a:t>
            </a:r>
            <a:r>
              <a:rPr lang="en-US" sz="3000" b="1" dirty="0"/>
              <a:t>or</a:t>
            </a:r>
            <a:r>
              <a:rPr lang="en-US" sz="3000" dirty="0"/>
              <a:t> lactate &gt;4mmol/L</a:t>
            </a:r>
          </a:p>
          <a:p>
            <a:pPr marL="596646" indent="-514350">
              <a:buFont typeface="+mj-lt"/>
              <a:buAutoNum type="arabicPeriod"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CMH Severe Sepsis /</a:t>
            </a:r>
            <a:br>
              <a:rPr lang="en-US" dirty="0"/>
            </a:br>
            <a:r>
              <a:rPr lang="en-US" dirty="0"/>
              <a:t>Septic Shock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752600"/>
            <a:ext cx="7498080" cy="5105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800" dirty="0"/>
              <a:t>Septic Shock 6 hour Counter:</a:t>
            </a:r>
          </a:p>
          <a:p>
            <a:pPr>
              <a:buNone/>
            </a:pPr>
            <a:r>
              <a:rPr lang="en-US" sz="2800" dirty="0"/>
              <a:t>To be completed within 6 hours of time of presentation:</a:t>
            </a:r>
          </a:p>
          <a:p>
            <a:pPr marL="596646" indent="-514350">
              <a:buFont typeface="+mj-lt"/>
              <a:buAutoNum type="arabicPeriod"/>
            </a:pPr>
            <a:r>
              <a:rPr lang="en-US" sz="2800" dirty="0"/>
              <a:t>Repeat Lactate level (if initial lactate was &gt;2) </a:t>
            </a:r>
          </a:p>
          <a:p>
            <a:pPr marL="596646" indent="-514350">
              <a:buFont typeface="+mj-lt"/>
              <a:buAutoNum type="arabicPeriod"/>
            </a:pPr>
            <a:r>
              <a:rPr lang="en-US" sz="2800" dirty="0"/>
              <a:t>If hypotension persists after fluid resuscitation begin </a:t>
            </a:r>
            <a:r>
              <a:rPr lang="en-US" sz="2800" dirty="0" err="1"/>
              <a:t>vasopressors</a:t>
            </a:r>
            <a:r>
              <a:rPr lang="en-US" sz="2800" dirty="0"/>
              <a:t> (see protocol)</a:t>
            </a:r>
          </a:p>
          <a:p>
            <a:pPr>
              <a:buNone/>
            </a:pPr>
            <a:r>
              <a:rPr lang="en-US" sz="2800" dirty="0"/>
              <a:t>Hypotension is defined as:</a:t>
            </a:r>
          </a:p>
          <a:p>
            <a:pPr>
              <a:buNone/>
            </a:pPr>
            <a:r>
              <a:rPr lang="en-US" sz="2800" dirty="0"/>
              <a:t>	Systolic blood pressure &lt;90 </a:t>
            </a:r>
            <a:r>
              <a:rPr lang="en-US" sz="2800" b="1" dirty="0"/>
              <a:t>or</a:t>
            </a:r>
          </a:p>
          <a:p>
            <a:pPr>
              <a:buNone/>
            </a:pPr>
            <a:r>
              <a:rPr lang="en-US" sz="2800" dirty="0"/>
              <a:t>	Mean Arterial pressure &lt;65 </a:t>
            </a:r>
            <a:r>
              <a:rPr lang="en-US" sz="2800" b="1" dirty="0"/>
              <a:t>or</a:t>
            </a:r>
          </a:p>
          <a:p>
            <a:pPr>
              <a:buNone/>
            </a:pPr>
            <a:r>
              <a:rPr lang="en-US" sz="2800" dirty="0"/>
              <a:t>	Decrease of Systolic blood pressure &gt;40 points</a:t>
            </a:r>
          </a:p>
          <a:p>
            <a:pPr marL="596646" indent="-514350">
              <a:buNone/>
            </a:pPr>
            <a:endParaRPr lang="en-US" sz="2800" dirty="0"/>
          </a:p>
          <a:p>
            <a:pPr marL="596646" indent="-514350">
              <a:buNone/>
            </a:pPr>
            <a:endParaRPr lang="en-US" sz="2800" dirty="0"/>
          </a:p>
          <a:p>
            <a:pPr marL="596646" indent="-514350"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33400"/>
            <a:ext cx="7498080" cy="990600"/>
          </a:xfrm>
        </p:spPr>
        <p:txBody>
          <a:bodyPr>
            <a:normAutofit/>
          </a:bodyPr>
          <a:lstStyle/>
          <a:p>
            <a:r>
              <a:rPr lang="en-US" sz="3900" dirty="0">
                <a:effectLst/>
              </a:rPr>
              <a:t>Documentation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00200"/>
            <a:ext cx="7498080" cy="4648200"/>
          </a:xfrm>
        </p:spPr>
        <p:txBody>
          <a:bodyPr/>
          <a:lstStyle/>
          <a:p>
            <a:pPr>
              <a:buNone/>
            </a:pPr>
            <a:endParaRPr lang="en-US" dirty="0"/>
          </a:p>
          <a:p>
            <a:r>
              <a:rPr lang="en-US" sz="2400" dirty="0"/>
              <a:t>Document the Start time </a:t>
            </a:r>
            <a:r>
              <a:rPr lang="en-US" sz="2400" b="1" dirty="0"/>
              <a:t>and</a:t>
            </a:r>
            <a:r>
              <a:rPr lang="en-US" sz="2400" dirty="0"/>
              <a:t> End time of any boluses given.</a:t>
            </a:r>
          </a:p>
          <a:p>
            <a:r>
              <a:rPr lang="en-US" sz="2400" dirty="0"/>
              <a:t>The physician order for any IV fluid bolus should include: Type of fluid, total volume to infuse and timeframe for infusion.  Physicians will be given this education.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752600"/>
            <a:ext cx="7498080" cy="4495800"/>
          </a:xfrm>
        </p:spPr>
        <p:txBody>
          <a:bodyPr>
            <a:normAutofit/>
          </a:bodyPr>
          <a:lstStyle/>
          <a:p>
            <a:r>
              <a:rPr lang="en-US" sz="2800" dirty="0"/>
              <a:t>Understand the criteria for Sepsis, Severe Sepsis and Septic Shock</a:t>
            </a:r>
          </a:p>
          <a:p>
            <a:pPr>
              <a:buNone/>
            </a:pPr>
            <a:endParaRPr lang="en-US" sz="2800" dirty="0"/>
          </a:p>
          <a:p>
            <a:r>
              <a:rPr lang="en-US" sz="2800" dirty="0"/>
              <a:t>Understand the treatment for Severe Sepsis by utilizing the CMH Severe Sepsis/Septic Shock Protocol (you may print the protocol for reference)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81000"/>
            <a:ext cx="7239000" cy="6477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1981200" y="0"/>
            <a:ext cx="617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Cheat Sheet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-17115206" y="838199"/>
            <a:ext cx="40514904" cy="3192255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9" name="Picture 5" descr="C:\Documents and Settings\jdavis\Local Settings\Temporary Internet Files\Content.IE5\PETNKQN8\woman-pulling-hair-out_-Cartoon_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0"/>
            <a:ext cx="3495675" cy="3690937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1143000" y="3657600"/>
            <a:ext cx="7620000" cy="3123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This is a lot of information so your PI team is here to help!  PI will be conducting daily review of all of our inpatients looking for Sepsis/Severe Sepsis and Septic shock.</a:t>
            </a:r>
          </a:p>
          <a:p>
            <a:r>
              <a:rPr lang="en-US" sz="2400" dirty="0"/>
              <a:t>We will be giving out pocket cards that will contain criteria and treatments for Severe Sepsis/Septic Shock.</a:t>
            </a:r>
          </a:p>
          <a:p>
            <a:r>
              <a:rPr lang="en-US" sz="2400" dirty="0"/>
              <a:t>                  We are all in this together!!!</a:t>
            </a:r>
          </a:p>
        </p:txBody>
      </p:sp>
      <p:pic>
        <p:nvPicPr>
          <p:cNvPr id="1030" name="Picture 6" descr="C:\Documents and Settings\jdavis\Local Settings\Temporary Internet Files\Content.IE5\NOVBKEKM\crazydude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95250"/>
            <a:ext cx="3352800" cy="3667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Sepsis?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00200"/>
            <a:ext cx="7498080" cy="4800600"/>
          </a:xfrm>
        </p:spPr>
        <p:txBody>
          <a:bodyPr/>
          <a:lstStyle/>
          <a:p>
            <a:r>
              <a:rPr lang="en-US" sz="2800" dirty="0"/>
              <a:t>Sepsis is a life threatening condition that arises when the body’s response to an infection injures its own tissues and organs.</a:t>
            </a:r>
          </a:p>
          <a:p>
            <a:endParaRPr lang="en-US" sz="2800" dirty="0"/>
          </a:p>
          <a:p>
            <a:r>
              <a:rPr lang="en-US" sz="2800" dirty="0"/>
              <a:t>Sepsis leads to shock, multiple organ failure and death, especially if not recognized early and treated promptly.</a:t>
            </a: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does Sepsis impact our patients?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35608" y="1828800"/>
            <a:ext cx="7498080" cy="4648200"/>
          </a:xfrm>
        </p:spPr>
        <p:txBody>
          <a:bodyPr>
            <a:normAutofit/>
          </a:bodyPr>
          <a:lstStyle/>
          <a:p>
            <a:r>
              <a:rPr lang="en-US" sz="2800" dirty="0"/>
              <a:t>Sepsis kills more people each year than Breast Cancer, Colorectal Cancer, Pancreatic Cancer, and Prostate Cancer COMBINED!</a:t>
            </a:r>
          </a:p>
          <a:p>
            <a:r>
              <a:rPr lang="en-US" sz="2800" dirty="0"/>
              <a:t>Sepsis has a high mortality in part because the early symptoms are not recognized.</a:t>
            </a:r>
          </a:p>
          <a:p>
            <a:r>
              <a:rPr lang="en-US" sz="2800" dirty="0"/>
              <a:t>In 2014 Sepsis accounted for 48% of  Acute Care Deaths.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52400"/>
            <a:ext cx="7498080" cy="1828800"/>
          </a:xfrm>
        </p:spPr>
        <p:txBody>
          <a:bodyPr>
            <a:noAutofit/>
          </a:bodyPr>
          <a:lstStyle/>
          <a:p>
            <a:r>
              <a:rPr lang="en-US" sz="3900" dirty="0"/>
              <a:t>Why has CMS made Severe Sepsis/Septic Shock a core measure?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286000"/>
            <a:ext cx="7498080" cy="411480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All of the measures outlined in our protocol were based on the Surviving Sepsis Campaign and align with measures from the Centers for Medicare and Medicaid Services. (CMS)</a:t>
            </a:r>
          </a:p>
          <a:p>
            <a:endParaRPr lang="en-US" sz="2800" dirty="0"/>
          </a:p>
          <a:p>
            <a:r>
              <a:rPr lang="en-US" sz="2800" dirty="0"/>
              <a:t>Studies show using a sepsis protocol had decreased mortality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706562"/>
          </a:xfrm>
        </p:spPr>
        <p:txBody>
          <a:bodyPr>
            <a:normAutofit fontScale="90000"/>
          </a:bodyPr>
          <a:lstStyle/>
          <a:p>
            <a:r>
              <a:rPr lang="en-US" dirty="0"/>
              <a:t>Why does the Severe Sepsis/Septic Shock core measure matter to 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362200"/>
            <a:ext cx="7498080" cy="4114800"/>
          </a:xfrm>
        </p:spPr>
        <p:txBody>
          <a:bodyPr>
            <a:normAutofit/>
          </a:bodyPr>
          <a:lstStyle/>
          <a:p>
            <a:r>
              <a:rPr lang="en-US" sz="2800" dirty="0"/>
              <a:t>It’s the best care we can give to our patients.</a:t>
            </a:r>
          </a:p>
          <a:p>
            <a:r>
              <a:rPr lang="en-US" sz="2800" dirty="0"/>
              <a:t>The results of our care is reported on the Hospital Compare website.</a:t>
            </a:r>
          </a:p>
          <a:p>
            <a:r>
              <a:rPr lang="en-US" sz="2800" dirty="0"/>
              <a:t>Future payments from CMS will be based, in part, by our performance on this measure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Sepsis Criteria: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Known or Suspected Infection</a:t>
            </a:r>
          </a:p>
          <a:p>
            <a:pPr>
              <a:buNone/>
            </a:pPr>
            <a:r>
              <a:rPr lang="en-US" dirty="0"/>
              <a:t>     </a:t>
            </a:r>
            <a:r>
              <a:rPr lang="en-US" sz="2400" dirty="0"/>
              <a:t>(Physician </a:t>
            </a:r>
            <a:r>
              <a:rPr lang="en-US" sz="2400" b="1" dirty="0"/>
              <a:t>or</a:t>
            </a:r>
            <a:r>
              <a:rPr lang="en-US" sz="2400" dirty="0"/>
              <a:t> RN documentation)</a:t>
            </a:r>
          </a:p>
          <a:p>
            <a:pPr>
              <a:buNone/>
            </a:pPr>
            <a:r>
              <a:rPr lang="en-US" sz="2400" dirty="0"/>
              <a:t>(Can be confirmed, suspected, or possible)</a:t>
            </a:r>
          </a:p>
          <a:p>
            <a:pPr>
              <a:buNone/>
            </a:pPr>
            <a:r>
              <a:rPr lang="en-US" sz="2400" b="1" dirty="0"/>
              <a:t>Examples of RN documentation</a:t>
            </a:r>
            <a:r>
              <a:rPr lang="en-US" sz="2400" dirty="0"/>
              <a:t>: “In ED earlier, diagnosed with UTI.”  “Currently on oral antibiotics for pneumonia.”</a:t>
            </a:r>
          </a:p>
          <a:p>
            <a:pPr algn="ctr">
              <a:buNone/>
            </a:pPr>
            <a:r>
              <a:rPr lang="en-US" b="1" dirty="0"/>
              <a:t>And</a:t>
            </a:r>
          </a:p>
          <a:p>
            <a:r>
              <a:rPr lang="en-US" dirty="0"/>
              <a:t>2 or more SIRS </a:t>
            </a:r>
            <a:r>
              <a:rPr lang="en-US" sz="2400" dirty="0"/>
              <a:t>(Systemic Inflammatory </a:t>
            </a:r>
            <a:r>
              <a:rPr lang="en-US" sz="2200" dirty="0"/>
              <a:t>Response Syndrome) </a:t>
            </a:r>
            <a:r>
              <a:rPr lang="en-US" dirty="0"/>
              <a:t>criteria, which are:  </a:t>
            </a:r>
            <a:r>
              <a:rPr lang="en-US" sz="2400" dirty="0"/>
              <a:t>Temperature &lt;96.8 </a:t>
            </a:r>
            <a:r>
              <a:rPr lang="en-US" sz="2400" b="1" dirty="0"/>
              <a:t>or</a:t>
            </a:r>
            <a:r>
              <a:rPr lang="en-US" sz="2400" dirty="0"/>
              <a:t> &gt;100.9</a:t>
            </a:r>
          </a:p>
          <a:p>
            <a:pPr>
              <a:buNone/>
            </a:pPr>
            <a:r>
              <a:rPr lang="en-US" sz="2400" dirty="0"/>
              <a:t>   Heart Rate &gt;90 </a:t>
            </a:r>
            <a:r>
              <a:rPr lang="en-US" sz="2400" dirty="0" err="1"/>
              <a:t>bpm</a:t>
            </a:r>
            <a:endParaRPr lang="en-US" sz="2400" dirty="0"/>
          </a:p>
          <a:p>
            <a:pPr>
              <a:buNone/>
            </a:pPr>
            <a:r>
              <a:rPr lang="en-US" sz="2400" dirty="0"/>
              <a:t>   Respiratory Rate &gt;20/min </a:t>
            </a:r>
          </a:p>
          <a:p>
            <a:pPr>
              <a:buNone/>
            </a:pPr>
            <a:r>
              <a:rPr lang="en-US" sz="2400" dirty="0"/>
              <a:t>   WBC count &lt;4,000 or &gt;12,000 </a:t>
            </a:r>
            <a:r>
              <a:rPr lang="en-US" sz="2400" b="1" dirty="0"/>
              <a:t>or</a:t>
            </a:r>
            <a:r>
              <a:rPr lang="en-US" sz="2400" dirty="0"/>
              <a:t> &gt;10% Bands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Severe Sepsis = Sepsis +   Acute Organ Dysfunction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00200"/>
            <a:ext cx="749808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Acute</a:t>
            </a:r>
            <a:r>
              <a:rPr lang="en-US" dirty="0"/>
              <a:t> Organ Dysfunction is defined by any </a:t>
            </a:r>
            <a:r>
              <a:rPr lang="en-US" b="1" dirty="0"/>
              <a:t>ONE</a:t>
            </a:r>
            <a:r>
              <a:rPr lang="en-US" dirty="0"/>
              <a:t> of the following:</a:t>
            </a:r>
          </a:p>
          <a:p>
            <a:pPr>
              <a:buNone/>
            </a:pPr>
            <a:r>
              <a:rPr lang="en-US" sz="2400" dirty="0"/>
              <a:t>Lactate &gt;2mmol/L</a:t>
            </a:r>
          </a:p>
          <a:p>
            <a:pPr>
              <a:buNone/>
            </a:pPr>
            <a:r>
              <a:rPr lang="en-US" sz="2400" dirty="0"/>
              <a:t>INR &gt;1.5 </a:t>
            </a:r>
            <a:r>
              <a:rPr lang="en-US" sz="2400" b="1" dirty="0"/>
              <a:t>or</a:t>
            </a:r>
            <a:r>
              <a:rPr lang="en-US" sz="2400" dirty="0"/>
              <a:t> </a:t>
            </a:r>
            <a:r>
              <a:rPr lang="en-US" sz="2400" dirty="0" err="1"/>
              <a:t>aPTT</a:t>
            </a:r>
            <a:r>
              <a:rPr lang="en-US" sz="2400" dirty="0"/>
              <a:t> &gt;60 seconds</a:t>
            </a:r>
          </a:p>
          <a:p>
            <a:pPr>
              <a:buNone/>
            </a:pPr>
            <a:r>
              <a:rPr lang="en-US" sz="2400" dirty="0"/>
              <a:t>Platelet count &lt;100,000</a:t>
            </a:r>
          </a:p>
          <a:p>
            <a:pPr>
              <a:buNone/>
            </a:pPr>
            <a:r>
              <a:rPr lang="en-US" sz="2400" dirty="0" err="1"/>
              <a:t>Bilirubin</a:t>
            </a:r>
            <a:r>
              <a:rPr lang="en-US" sz="2400" dirty="0"/>
              <a:t> &gt;2mg/</a:t>
            </a:r>
            <a:r>
              <a:rPr lang="en-US" sz="2400" dirty="0" err="1"/>
              <a:t>dL</a:t>
            </a:r>
            <a:endParaRPr lang="en-US" sz="2400" dirty="0"/>
          </a:p>
          <a:p>
            <a:pPr>
              <a:buNone/>
            </a:pPr>
            <a:r>
              <a:rPr lang="en-US" sz="2400" dirty="0" err="1"/>
              <a:t>Creatinine</a:t>
            </a:r>
            <a:r>
              <a:rPr lang="en-US" sz="2400" dirty="0"/>
              <a:t> &gt;2, </a:t>
            </a:r>
            <a:r>
              <a:rPr lang="en-US" sz="2400" b="1" dirty="0"/>
              <a:t>or</a:t>
            </a:r>
            <a:r>
              <a:rPr lang="en-US" sz="2400" dirty="0"/>
              <a:t> urine output &lt;0.5 </a:t>
            </a:r>
            <a:r>
              <a:rPr lang="en-US" sz="2400" dirty="0" err="1"/>
              <a:t>mL</a:t>
            </a:r>
            <a:r>
              <a:rPr lang="en-US" sz="2400" dirty="0"/>
              <a:t>/kg/hour for 2 hours</a:t>
            </a:r>
          </a:p>
          <a:p>
            <a:pPr>
              <a:buNone/>
            </a:pPr>
            <a:r>
              <a:rPr lang="en-US" sz="2400" dirty="0"/>
              <a:t>Systolic Blood Pressure (SBP) &lt;90 mmHg, </a:t>
            </a:r>
            <a:r>
              <a:rPr lang="en-US" sz="2400" b="1" dirty="0"/>
              <a:t>or</a:t>
            </a:r>
            <a:r>
              <a:rPr lang="en-US" sz="2400" dirty="0"/>
              <a:t> mean arterial pressure &lt; 65 mmHg, </a:t>
            </a:r>
            <a:r>
              <a:rPr lang="en-US" sz="2400" b="1" dirty="0"/>
              <a:t>or</a:t>
            </a:r>
            <a:r>
              <a:rPr lang="en-US" sz="2400" dirty="0"/>
              <a:t> decrease in SBP more than 40 mmHg from previously recorded SBP </a:t>
            </a:r>
          </a:p>
          <a:p>
            <a:r>
              <a:rPr lang="en-US" sz="2400" b="1" dirty="0"/>
              <a:t>Abnormal lab values from a chronic condition will not meet criteria.</a:t>
            </a: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Septic Shock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sz="2800" dirty="0"/>
          </a:p>
          <a:p>
            <a:r>
              <a:rPr lang="en-US" sz="3000" dirty="0"/>
              <a:t>Septic shock = Severe Sepsis with hypotension unresponsive to fluid resuscitation (30ml/kg) </a:t>
            </a:r>
          </a:p>
          <a:p>
            <a:pPr algn="ctr">
              <a:buNone/>
            </a:pPr>
            <a:r>
              <a:rPr lang="en-US" sz="3000" b="1" dirty="0"/>
              <a:t>OR</a:t>
            </a:r>
          </a:p>
          <a:p>
            <a:r>
              <a:rPr lang="en-US" sz="3000" dirty="0"/>
              <a:t>Lactate &gt;4</a:t>
            </a:r>
          </a:p>
          <a:p>
            <a:pPr>
              <a:buNone/>
            </a:pPr>
            <a:endParaRPr lang="en-US" sz="3000" dirty="0"/>
          </a:p>
          <a:p>
            <a:pPr>
              <a:buNone/>
            </a:pPr>
            <a:r>
              <a:rPr lang="en-US" sz="3000" dirty="0"/>
              <a:t>Hypotension is defined as:</a:t>
            </a:r>
          </a:p>
          <a:p>
            <a:pPr>
              <a:buNone/>
            </a:pPr>
            <a:r>
              <a:rPr lang="en-US" sz="3000" dirty="0"/>
              <a:t>	Systolic blood pressure &lt;90 </a:t>
            </a:r>
            <a:r>
              <a:rPr lang="en-US" sz="3000" b="1" dirty="0"/>
              <a:t>or</a:t>
            </a:r>
          </a:p>
          <a:p>
            <a:pPr>
              <a:buNone/>
            </a:pPr>
            <a:r>
              <a:rPr lang="en-US" sz="3000" dirty="0"/>
              <a:t>	Mean Arterial pressure &lt;65 </a:t>
            </a:r>
            <a:r>
              <a:rPr lang="en-US" sz="3000" b="1" dirty="0"/>
              <a:t>or</a:t>
            </a:r>
          </a:p>
          <a:p>
            <a:pPr>
              <a:buNone/>
            </a:pPr>
            <a:r>
              <a:rPr lang="en-US" sz="3000" dirty="0"/>
              <a:t>	Decrease of Systolic blood pressure &gt;40 points</a:t>
            </a:r>
          </a:p>
          <a:p>
            <a:pPr>
              <a:buNone/>
            </a:pPr>
            <a:endParaRPr lang="en-US" sz="3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794</TotalTime>
  <Words>1066</Words>
  <Application>Microsoft Office PowerPoint</Application>
  <PresentationFormat>On-screen Show (4:3)</PresentationFormat>
  <Paragraphs>118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Calibri</vt:lpstr>
      <vt:lpstr>Verdana</vt:lpstr>
      <vt:lpstr>Wingdings 2</vt:lpstr>
      <vt:lpstr>Solstice</vt:lpstr>
      <vt:lpstr>  Sepsis Severe Sepsis and  Septic Shock</vt:lpstr>
      <vt:lpstr>Objectives:</vt:lpstr>
      <vt:lpstr>What is Sepsis?</vt:lpstr>
      <vt:lpstr>How does Sepsis impact our patients?</vt:lpstr>
      <vt:lpstr>Why has CMS made Severe Sepsis/Septic Shock a core measure?</vt:lpstr>
      <vt:lpstr>Why does the Severe Sepsis/Septic Shock core measure matter to me?</vt:lpstr>
      <vt:lpstr>Sepsis Criteria:</vt:lpstr>
      <vt:lpstr>Severe Sepsis = Sepsis +   Acute Organ Dysfunction</vt:lpstr>
      <vt:lpstr>Septic Shock</vt:lpstr>
      <vt:lpstr>Points to Remember:</vt:lpstr>
      <vt:lpstr>Presentation Time:</vt:lpstr>
      <vt:lpstr>Presentation Time Example #1:</vt:lpstr>
      <vt:lpstr>Presentation Time Example #2:</vt:lpstr>
      <vt:lpstr>CMH Severe Sepsis / Septic Shock Protocol</vt:lpstr>
      <vt:lpstr>CMH Severe Sepsis / Septic Shock Protocol</vt:lpstr>
      <vt:lpstr>CMH Severe Sepsis / Septic Shock Protocol</vt:lpstr>
      <vt:lpstr>CMH Severe Sepsis / Septic Shock Protocol</vt:lpstr>
      <vt:lpstr>CMH Severe Sepsis / Septic Shock Protocol</vt:lpstr>
      <vt:lpstr>Documentation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Severe Sepsis and  Septic Shock</dc:title>
  <dc:creator>jdavis</dc:creator>
  <cp:lastModifiedBy>demorris</cp:lastModifiedBy>
  <cp:revision>111</cp:revision>
  <dcterms:created xsi:type="dcterms:W3CDTF">2015-04-20T17:50:49Z</dcterms:created>
  <dcterms:modified xsi:type="dcterms:W3CDTF">2018-09-11T19:48:48Z</dcterms:modified>
</cp:coreProperties>
</file>